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avi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9" r:id="rId2"/>
    <p:sldId id="270" r:id="rId3"/>
    <p:sldId id="272" r:id="rId4"/>
    <p:sldId id="275" r:id="rId5"/>
    <p:sldId id="27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77" d="100"/>
          <a:sy n="177" d="100"/>
        </p:scale>
        <p:origin x="-9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1" Type="http://schemas.openxmlformats.org/officeDocument/2006/relationships/image" Target="../media/image1.emf"/><Relationship Id="rId2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391EC-5905-C04D-9385-7A91EED5383E}" type="datetimeFigureOut">
              <a:rPr lang="en-US" smtClean="0"/>
              <a:t>5/30/14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4B21E-314D-594C-9A82-250BD518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67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718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45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74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932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119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669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3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96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70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1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54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5A0F1-6E08-AB49-83B9-6F42094BC203}" type="datetimeFigureOut">
              <a:rPr lang="en-US" smtClean="0"/>
              <a:t>5/30/14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72F6F-8446-D945-9574-35A484D21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497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5.bin"/><Relationship Id="rId12" Type="http://schemas.openxmlformats.org/officeDocument/2006/relationships/image" Target="../media/image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2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3.emf"/><Relationship Id="rId9" Type="http://schemas.openxmlformats.org/officeDocument/2006/relationships/oleObject" Target="../embeddings/oleObject4.bin"/><Relationship Id="rId10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6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2.avi"/><Relationship Id="rId4" Type="http://schemas.openxmlformats.org/officeDocument/2006/relationships/video" Target="../media/media2.avi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microsoft.com/office/2007/relationships/media" Target="../media/media1.avi"/><Relationship Id="rId2" Type="http://schemas.openxmlformats.org/officeDocument/2006/relationships/video" Target="../media/media1.avi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693" y="1545400"/>
            <a:ext cx="8775672" cy="1950486"/>
          </a:xfrm>
          <a:noFill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Times New Roman"/>
                <a:cs typeface="Times New Roman"/>
              </a:rPr>
              <a:t>Dynamic Sampling with distance Penalty (q-GGMRF)</a:t>
            </a:r>
            <a:endParaRPr lang="en-US" dirty="0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May </a:t>
            </a:r>
            <a:r>
              <a:rPr lang="en-US" dirty="0" smtClean="0"/>
              <a:t>30</a:t>
            </a:r>
            <a:r>
              <a:rPr lang="en-US" baseline="30000" dirty="0" smtClean="0"/>
              <a:t>th</a:t>
            </a:r>
            <a:r>
              <a:rPr lang="en-US" dirty="0" smtClean="0"/>
              <a:t>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591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0" y="0"/>
            <a:ext cx="9144000" cy="8607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The q-GGMRF prior with distance penalty</a:t>
            </a:r>
            <a:endParaRPr lang="en-US" sz="3200" b="1" dirty="0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12968" cy="556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Cost for making a new measurement is time spent. </a:t>
            </a:r>
            <a:endParaRPr lang="en-US" sz="2800" dirty="0"/>
          </a:p>
          <a:p>
            <a:r>
              <a:rPr lang="en-US" sz="2800" dirty="0" smtClean="0"/>
              <a:t>So we want to minimize the time it will take to make a certain measurement, while also minimizing the MMSE.</a:t>
            </a:r>
          </a:p>
          <a:p>
            <a:r>
              <a:rPr lang="en-US" sz="2800" dirty="0" smtClean="0"/>
              <a:t>The measurement selection equation then becomes:</a:t>
            </a:r>
          </a:p>
          <a:p>
            <a:pPr marL="0" indent="0">
              <a:buNone/>
            </a:pPr>
            <a:r>
              <a:rPr lang="en-US" sz="2800" dirty="0" smtClean="0"/>
              <a:t>         </a:t>
            </a: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                                                             where,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           - </a:t>
            </a:r>
            <a:r>
              <a:rPr lang="en-US" sz="2400" dirty="0" smtClean="0"/>
              <a:t>distance between location </a:t>
            </a:r>
            <a:r>
              <a:rPr lang="en-US" sz="2400" i="1" dirty="0" smtClean="0"/>
              <a:t>s</a:t>
            </a:r>
            <a:r>
              <a:rPr lang="en-US" sz="2400" dirty="0" smtClean="0"/>
              <a:t> and </a:t>
            </a:r>
            <a:r>
              <a:rPr lang="en-US" sz="2400" i="1" dirty="0" err="1" smtClean="0"/>
              <a:t>i</a:t>
            </a:r>
            <a:r>
              <a:rPr lang="en-US" sz="2400" i="1" dirty="0"/>
              <a:t>.</a:t>
            </a:r>
            <a:endParaRPr lang="en-US" sz="2400" dirty="0" smtClean="0"/>
          </a:p>
          <a:p>
            <a:pPr marL="0" indent="0">
              <a:buNone/>
            </a:pPr>
            <a:r>
              <a:rPr lang="en-US" sz="2800" dirty="0" smtClean="0"/>
              <a:t>           </a:t>
            </a:r>
            <a:r>
              <a:rPr lang="en-US" sz="2400" dirty="0" smtClean="0"/>
              <a:t>- time taken to acquire a measurement after beam is moved</a:t>
            </a:r>
            <a:endParaRPr lang="en-US" sz="2400" dirty="0"/>
          </a:p>
          <a:p>
            <a:pPr marL="0" indent="0">
              <a:buNone/>
            </a:pPr>
            <a:r>
              <a:rPr lang="en-US" sz="2800" dirty="0" smtClean="0"/>
              <a:t>           </a:t>
            </a:r>
            <a:r>
              <a:rPr lang="en-US" sz="2400" dirty="0" smtClean="0"/>
              <a:t>- time taken to move beam a unit distance</a:t>
            </a:r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627596"/>
              </p:ext>
            </p:extLst>
          </p:nvPr>
        </p:nvGraphicFramePr>
        <p:xfrm>
          <a:off x="635445" y="3341580"/>
          <a:ext cx="4438650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0" name="Equation" r:id="rId3" imgW="1752600" imgH="419100" progId="Equation.DSMT4">
                  <p:embed/>
                </p:oleObj>
              </mc:Choice>
              <mc:Fallback>
                <p:oleObj name="Equation" r:id="rId3" imgW="17526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5445" y="3341580"/>
                        <a:ext cx="4438650" cy="1063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220428"/>
              </p:ext>
            </p:extLst>
          </p:nvPr>
        </p:nvGraphicFramePr>
        <p:xfrm>
          <a:off x="6381750" y="3659188"/>
          <a:ext cx="16827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" name="Equation" r:id="rId5" imgW="647700" imgH="165100" progId="Equation.DSMT4">
                  <p:embed/>
                </p:oleObj>
              </mc:Choice>
              <mc:Fallback>
                <p:oleObj name="Equation" r:id="rId5" imgW="6477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81750" y="3659188"/>
                        <a:ext cx="16827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620524"/>
              </p:ext>
            </p:extLst>
          </p:nvPr>
        </p:nvGraphicFramePr>
        <p:xfrm>
          <a:off x="635445" y="4580711"/>
          <a:ext cx="540509" cy="540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2" name="Equation" r:id="rId7" imgW="165100" imgH="165100" progId="Equation.DSMT4">
                  <p:embed/>
                </p:oleObj>
              </mc:Choice>
              <mc:Fallback>
                <p:oleObj name="Equation" r:id="rId7" imgW="1651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5445" y="4580711"/>
                        <a:ext cx="540509" cy="5405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542018"/>
              </p:ext>
            </p:extLst>
          </p:nvPr>
        </p:nvGraphicFramePr>
        <p:xfrm>
          <a:off x="669249" y="5185426"/>
          <a:ext cx="392549" cy="392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3" name="Equation" r:id="rId9" imgW="114300" imgH="114300" progId="Equation.DSMT4">
                  <p:embed/>
                </p:oleObj>
              </mc:Choice>
              <mc:Fallback>
                <p:oleObj name="Equation" r:id="rId9" imgW="114300" imgH="114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9249" y="5185426"/>
                        <a:ext cx="392549" cy="392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163325"/>
              </p:ext>
            </p:extLst>
          </p:nvPr>
        </p:nvGraphicFramePr>
        <p:xfrm>
          <a:off x="704922" y="5678633"/>
          <a:ext cx="328336" cy="437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4" name="Equation" r:id="rId11" imgW="114300" imgH="152400" progId="Equation.DSMT4">
                  <p:embed/>
                </p:oleObj>
              </mc:Choice>
              <mc:Fallback>
                <p:oleObj name="Equation" r:id="rId11" imgW="114300" imgH="15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4922" y="5678633"/>
                        <a:ext cx="328336" cy="437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5453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0" y="0"/>
            <a:ext cx="9144000" cy="8607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The q-GGMRF prior with distance penalty</a:t>
            </a:r>
            <a:endParaRPr lang="en-US" sz="3200" b="1" dirty="0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12968" cy="556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Can then re-write this as</a:t>
            </a:r>
          </a:p>
          <a:p>
            <a:endParaRPr lang="en-US" sz="2800" dirty="0"/>
          </a:p>
          <a:p>
            <a:endParaRPr lang="en-US" sz="28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266235"/>
              </p:ext>
            </p:extLst>
          </p:nvPr>
        </p:nvGraphicFramePr>
        <p:xfrm>
          <a:off x="994620" y="1628775"/>
          <a:ext cx="4535488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" name="Equation" r:id="rId3" imgW="1790700" imgH="419100" progId="Equation.DSMT4">
                  <p:embed/>
                </p:oleObj>
              </mc:Choice>
              <mc:Fallback>
                <p:oleObj name="Equation" r:id="rId3" imgW="17907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4620" y="1628775"/>
                        <a:ext cx="4535488" cy="1063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6871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par>
              <p:cTn id="2"/>
            </p:par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0" y="-1"/>
            <a:ext cx="9144000" cy="9203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The q-GGMRF prior with distance penalty - Experiments</a:t>
            </a:r>
            <a:endParaRPr lang="en-US" sz="2800" b="1" dirty="0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59853" y="1102304"/>
            <a:ext cx="7814138" cy="373944"/>
            <a:chOff x="767219" y="1009675"/>
            <a:chExt cx="7814138" cy="373944"/>
          </a:xfrm>
        </p:grpSpPr>
        <p:sp>
          <p:nvSpPr>
            <p:cNvPr id="13" name="TextBox 12"/>
            <p:cNvSpPr txBox="1"/>
            <p:nvPr/>
          </p:nvSpPr>
          <p:spPr>
            <a:xfrm>
              <a:off x="3678563" y="1014287"/>
              <a:ext cx="1921214" cy="369332"/>
            </a:xfrm>
            <a:prstGeom prst="rect">
              <a:avLst/>
            </a:prstGeom>
            <a:noFill/>
            <a:ln>
              <a:solidFill>
                <a:srgbClr val="266436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dirty="0" smtClean="0">
                  <a:latin typeface="Times New Roman"/>
                  <a:cs typeface="Times New Roman"/>
                </a:rPr>
                <a:t>Measured Image      </a:t>
              </a:r>
              <a:endParaRPr lang="en-US" sz="1800" dirty="0">
                <a:latin typeface="Times New Roman"/>
                <a:cs typeface="Times New Roman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67219" y="1009675"/>
              <a:ext cx="2060924" cy="369332"/>
            </a:xfrm>
            <a:prstGeom prst="rect">
              <a:avLst/>
            </a:prstGeom>
            <a:noFill/>
            <a:ln>
              <a:solidFill>
                <a:srgbClr val="266436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 smtClean="0">
                  <a:latin typeface="Times New Roman"/>
                  <a:cs typeface="Times New Roman"/>
                </a:rPr>
                <a:t>Selected Samples</a:t>
              </a:r>
              <a:endParaRPr lang="en-US" sz="1800" dirty="0">
                <a:latin typeface="Times New Roman"/>
                <a:cs typeface="Times New Roman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281998" y="1014287"/>
              <a:ext cx="2299359" cy="369332"/>
            </a:xfrm>
            <a:prstGeom prst="rect">
              <a:avLst/>
            </a:prstGeom>
            <a:noFill/>
            <a:ln>
              <a:solidFill>
                <a:srgbClr val="266436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dirty="0" smtClean="0">
                  <a:latin typeface="Times New Roman"/>
                  <a:cs typeface="Times New Roman"/>
                </a:rPr>
                <a:t>Reconstructed Image</a:t>
              </a:r>
              <a:endParaRPr lang="en-US" sz="1800" dirty="0">
                <a:latin typeface="Times New Roman"/>
                <a:cs typeface="Times New Roman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 rot="16200000">
            <a:off x="-548708" y="2535700"/>
            <a:ext cx="1836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EXP #1 – d</a:t>
            </a:r>
            <a:r>
              <a:rPr lang="en-US" b="1" baseline="-25000" dirty="0" smtClean="0">
                <a:solidFill>
                  <a:schemeClr val="tx2"/>
                </a:solidFill>
                <a:latin typeface="Times New Roman"/>
                <a:cs typeface="Times New Roman"/>
              </a:rPr>
              <a:t>0</a:t>
            </a:r>
            <a:r>
              <a:rPr lang="en-US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en-US" b="1" dirty="0">
                <a:solidFill>
                  <a:schemeClr val="tx2"/>
                </a:solidFill>
                <a:latin typeface="Times New Roman"/>
                <a:cs typeface="Times New Roman"/>
              </a:rPr>
              <a:t>= 5</a:t>
            </a:r>
            <a:r>
              <a:rPr lang="en-US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0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 rot="16200000">
            <a:off x="-750686" y="5085279"/>
            <a:ext cx="224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EXP #2 – d</a:t>
            </a:r>
            <a:r>
              <a:rPr lang="en-US" b="1" baseline="-25000" dirty="0" smtClean="0">
                <a:solidFill>
                  <a:schemeClr val="tx2"/>
                </a:solidFill>
                <a:latin typeface="Times New Roman"/>
                <a:cs typeface="Times New Roman"/>
              </a:rPr>
              <a:t>0</a:t>
            </a:r>
            <a:r>
              <a:rPr lang="en-US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en-US" b="1" dirty="0">
                <a:solidFill>
                  <a:schemeClr val="tx2"/>
                </a:solidFill>
                <a:latin typeface="Times New Roman"/>
                <a:cs typeface="Times New Roman"/>
              </a:rPr>
              <a:t>= </a:t>
            </a:r>
            <a:r>
              <a:rPr lang="en-US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10,000</a:t>
            </a:r>
            <a:endParaRPr lang="en-US" dirty="0"/>
          </a:p>
        </p:txBody>
      </p:sp>
      <p:pic>
        <p:nvPicPr>
          <p:cNvPr id="20" name="result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4603" t="10424" r="10476" b="16470"/>
          <a:stretch/>
        </p:blipFill>
        <p:spPr>
          <a:xfrm>
            <a:off x="747485" y="1748970"/>
            <a:ext cx="8106229" cy="2227943"/>
          </a:xfrm>
          <a:prstGeom prst="rect">
            <a:avLst/>
          </a:prstGeom>
        </p:spPr>
      </p:pic>
      <p:pic>
        <p:nvPicPr>
          <p:cNvPr id="3" name="results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l="15008" t="11271" r="10516" b="16007"/>
          <a:stretch/>
        </p:blipFill>
        <p:spPr>
          <a:xfrm>
            <a:off x="817504" y="4149930"/>
            <a:ext cx="8036210" cy="237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70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par>
              <p:cTn id="2"/>
            </p:par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0" y="-1"/>
            <a:ext cx="9144000" cy="9203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The q-GGMRF prior with distance penalty </a:t>
            </a:r>
            <a:r>
              <a:rPr lang="en-US" sz="2800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– </a:t>
            </a:r>
            <a:r>
              <a:rPr lang="en-US" sz="2800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RMSE Comparison</a:t>
            </a:r>
            <a:endParaRPr lang="en-US" sz="2800" b="1" dirty="0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  <p:pic>
        <p:nvPicPr>
          <p:cNvPr id="3" name="Picture 2" descr="RMSE_plot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984" y="1178569"/>
            <a:ext cx="63246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453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par>
              <p:cTn/>
            </p:par>
            <p:par>
              <p:cTn/>
            </p:par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3677</TotalTime>
  <Words>152</Words>
  <Application>Microsoft Macintosh PowerPoint</Application>
  <PresentationFormat>On-screen Show (4:3)</PresentationFormat>
  <Paragraphs>23</Paragraphs>
  <Slides>5</Slides>
  <Notes>0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Dynamic Sampling with distance Penalty (q-GGMRF)</vt:lpstr>
      <vt:lpstr>PowerPoint Presentation</vt:lpstr>
      <vt:lpstr>PowerPoint Presentation</vt:lpstr>
      <vt:lpstr>PowerPoint Presentation</vt:lpstr>
      <vt:lpstr>PowerPoint Presentation</vt:lpstr>
    </vt:vector>
  </TitlesOfParts>
  <Company>Purdue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Dynamic Sampling for SEM – Some Results</dc:title>
  <dc:creator>Dilshan Godaliyadda</dc:creator>
  <cp:lastModifiedBy>Dilshan Godaliyadda</cp:lastModifiedBy>
  <cp:revision>116</cp:revision>
  <dcterms:created xsi:type="dcterms:W3CDTF">2014-04-23T19:50:56Z</dcterms:created>
  <dcterms:modified xsi:type="dcterms:W3CDTF">2014-05-30T17:01:48Z</dcterms:modified>
</cp:coreProperties>
</file>